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AFE19-5811-4241-B2CA-8FFC92F57669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0F3FF-0D65-4FAE-909B-7BCD91C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F3FF-0D65-4FAE-909B-7BCD91C5C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F3FF-0D65-4FAE-909B-7BCD91C5C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A52D01-D57D-4706-961E-B43EB4134CC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75AF49-4D05-48ED-8666-0AC1CDD89F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2590800"/>
            <a:ext cx="6480048" cy="1752600"/>
          </a:xfrm>
        </p:spPr>
        <p:txBody>
          <a:bodyPr/>
          <a:lstStyle/>
          <a:p>
            <a:r>
              <a:rPr lang="en-US" dirty="0" smtClean="0"/>
              <a:t>By Clara Biles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8475"/>
            <a:ext cx="69865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07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63" y="1143000"/>
            <a:ext cx="7467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Slope:</a:t>
            </a:r>
          </a:p>
          <a:p>
            <a:pPr marL="36576" indent="0">
              <a:buNone/>
            </a:pPr>
            <a:r>
              <a:rPr lang="en-US" sz="2000" dirty="0"/>
              <a:t>Each stem </a:t>
            </a:r>
            <a:r>
              <a:rPr lang="en-US" sz="2000" dirty="0" smtClean="0"/>
              <a:t>on a milkweed has </a:t>
            </a:r>
            <a:r>
              <a:rPr lang="en-US" sz="2000" dirty="0"/>
              <a:t>about 10 leaves. A 4 foot </a:t>
            </a:r>
            <a:r>
              <a:rPr lang="en-US" sz="2000" dirty="0" smtClean="0"/>
              <a:t>tall milkweed </a:t>
            </a:r>
            <a:r>
              <a:rPr lang="en-US" sz="2000" dirty="0"/>
              <a:t>this size will feed only 5 Monarch </a:t>
            </a:r>
            <a:r>
              <a:rPr lang="en-US" sz="2000" dirty="0" smtClean="0"/>
              <a:t>caterpillars. </a:t>
            </a:r>
            <a:r>
              <a:rPr lang="en-US" sz="2000" dirty="0"/>
              <a:t>Each monarch caterpillar will </a:t>
            </a:r>
            <a:r>
              <a:rPr lang="en-US" sz="2000" dirty="0" smtClean="0"/>
              <a:t>eat </a:t>
            </a:r>
            <a:r>
              <a:rPr lang="en-US" sz="2000" dirty="0"/>
              <a:t>20 or more large leaves</a:t>
            </a:r>
            <a:r>
              <a:rPr lang="en-US" sz="2000" dirty="0" smtClean="0"/>
              <a:t>.</a:t>
            </a:r>
          </a:p>
          <a:p>
            <a:r>
              <a:rPr lang="en-US" sz="3600" dirty="0" smtClean="0"/>
              <a:t>Answer:</a:t>
            </a:r>
            <a:endParaRPr lang="en-US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90828" y="2968824"/>
            <a:ext cx="3886200" cy="3584376"/>
            <a:chOff x="2338068" y="2971801"/>
            <a:chExt cx="3886200" cy="3584376"/>
          </a:xfrm>
        </p:grpSpPr>
        <p:grpSp>
          <p:nvGrpSpPr>
            <p:cNvPr id="19" name="Group 18"/>
            <p:cNvGrpSpPr/>
            <p:nvPr/>
          </p:nvGrpSpPr>
          <p:grpSpPr>
            <a:xfrm>
              <a:off x="2338068" y="3407583"/>
              <a:ext cx="3886200" cy="2866927"/>
              <a:chOff x="2338068" y="3407583"/>
              <a:chExt cx="3886200" cy="286692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338068" y="3407583"/>
                <a:ext cx="3886200" cy="2866927"/>
                <a:chOff x="2362200" y="3240741"/>
                <a:chExt cx="3886200" cy="2866927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362200" y="3240741"/>
                  <a:ext cx="3886200" cy="2855259"/>
                  <a:chOff x="1122829" y="4460779"/>
                  <a:chExt cx="3072383" cy="2321020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1652" r="52943" b="-1"/>
                  <a:stretch/>
                </p:blipFill>
                <p:spPr bwMode="auto">
                  <a:xfrm>
                    <a:off x="1122829" y="4460779"/>
                    <a:ext cx="3012142" cy="23210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" name="Oval 3"/>
                  <p:cNvSpPr/>
                  <p:nvPr/>
                </p:nvSpPr>
                <p:spPr>
                  <a:xfrm>
                    <a:off x="2037229" y="62484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447800" y="6503620"/>
                    <a:ext cx="2747412" cy="2251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ysClr val="windowText" lastClr="000000"/>
                        </a:solidFill>
                      </a:rPr>
                      <a:t>  </a:t>
                    </a:r>
                    <a:r>
                      <a:rPr lang="en-US" sz="1200" dirty="0" smtClean="0">
                        <a:solidFill>
                          <a:sysClr val="windowText" lastClr="000000"/>
                        </a:solidFill>
                      </a:rPr>
                      <a:t>0          1       2      3     4       5      6      7      8</a:t>
                    </a:r>
                    <a:endParaRPr lang="en-US" sz="16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2282441" y="60198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2570629" y="57912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2875429" y="55626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3124200" y="53340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3352800" y="51054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3657600" y="48768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2819400" y="3337679"/>
                  <a:ext cx="838200" cy="2769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40</a:t>
                  </a:r>
                  <a:endParaRPr lang="en-US" sz="1400" dirty="0" smtClean="0">
                    <a:solidFill>
                      <a:sysClr val="windowText" lastClr="00000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35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30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25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15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10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 5</a:t>
                  </a:r>
                  <a:endParaRPr lang="en-US" sz="1400" dirty="0">
                    <a:solidFill>
                      <a:sysClr val="windowText" lastClr="00000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1" name="Oval 20"/>
              <p:cNvSpPr/>
              <p:nvPr/>
            </p:nvSpPr>
            <p:spPr>
              <a:xfrm>
                <a:off x="5867400" y="3716261"/>
                <a:ext cx="96384" cy="937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338068" y="6248400"/>
              <a:ext cx="3810002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ysClr val="windowText" lastClr="000000"/>
                  </a:solidFill>
                </a:rPr>
                <a:t>                    Number Of Milkweeds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1327666" y="4189512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ysClr val="windowText" lastClr="000000"/>
                  </a:solidFill>
                </a:rPr>
                <a:t>Number Of Monarchs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3270384" y="3429000"/>
            <a:ext cx="2749416" cy="2260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609431" y="2551568"/>
            <a:ext cx="362369" cy="1106032"/>
            <a:chOff x="4513253" y="1268779"/>
            <a:chExt cx="1918219" cy="544274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253" y="1268779"/>
              <a:ext cx="18669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59533" l="9694" r="897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209" y="4263598"/>
              <a:ext cx="18669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467" b="575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572" y="2848853"/>
              <a:ext cx="18669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145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474694"/>
            <a:ext cx="9067801" cy="4800600"/>
            <a:chOff x="914399" y="1211741"/>
            <a:chExt cx="9067801" cy="480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1211741"/>
              <a:ext cx="8229601" cy="48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34200" y="3581400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Death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4200" y="3959423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Survival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86600" y="3810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41880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5%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7467600" cy="5257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Monarchs</a:t>
            </a:r>
            <a:r>
              <a:rPr lang="en-US" dirty="0"/>
              <a:t> </a:t>
            </a:r>
            <a:r>
              <a:rPr lang="en-US" dirty="0" smtClean="0"/>
              <a:t>are butterflies with distinctive orange and black wings with white spots.</a:t>
            </a:r>
          </a:p>
          <a:p>
            <a:r>
              <a:rPr lang="en-US" dirty="0" smtClean="0"/>
              <a:t>Since Monarchs have this color they stick out from normal scenery, meaning that predators come after them.</a:t>
            </a:r>
          </a:p>
          <a:p>
            <a:r>
              <a:rPr lang="en-US" dirty="0" smtClean="0"/>
              <a:t>To prevent being eaten, </a:t>
            </a:r>
            <a:r>
              <a:rPr lang="en-US" dirty="0" smtClean="0"/>
              <a:t>the caterpillar </a:t>
            </a:r>
            <a:r>
              <a:rPr lang="en-US" dirty="0" smtClean="0"/>
              <a:t>eat milkweed. Milkweed has a toxin that is poisonous to the Monarchs predators.</a:t>
            </a:r>
          </a:p>
          <a:p>
            <a:r>
              <a:rPr lang="en-US" dirty="0" smtClean="0"/>
              <a:t> </a:t>
            </a:r>
            <a:r>
              <a:rPr lang="en-US" dirty="0"/>
              <a:t>Monarchs can’t fly if their body temperature is less than </a:t>
            </a:r>
            <a:r>
              <a:rPr lang="en-US" dirty="0" smtClean="0"/>
              <a:t>86° </a:t>
            </a:r>
            <a:r>
              <a:rPr lang="en-US" dirty="0"/>
              <a:t>Fahrenheit They will sit in the sun until they are warmed sufficiently or they will “shiver” to warm </a:t>
            </a:r>
            <a:r>
              <a:rPr lang="en-US" dirty="0" smtClean="0"/>
              <a:t>up.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5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Monarchs Migrate yearly. They migrate from the most northern part of North America down to Mexico.</a:t>
            </a:r>
          </a:p>
          <a:p>
            <a:r>
              <a:rPr lang="en-US" dirty="0" smtClean="0"/>
              <a:t>Their migration usually takes three generation to complete.</a:t>
            </a:r>
          </a:p>
          <a:p>
            <a:r>
              <a:rPr lang="en-US" dirty="0" smtClean="0"/>
              <a:t>They usually travel around 3,100 miles per migration cycle.</a:t>
            </a:r>
          </a:p>
          <a:p>
            <a:r>
              <a:rPr lang="en-US" dirty="0" smtClean="0"/>
              <a:t>On average, Monarchs fly 50-100 miles a day.</a:t>
            </a:r>
          </a:p>
          <a:p>
            <a:r>
              <a:rPr lang="en-US" dirty="0" smtClean="0"/>
              <a:t>Monarchs average flight speed is about 3 or four mph, but they can reach 12 mph!</a:t>
            </a:r>
          </a:p>
        </p:txBody>
      </p:sp>
    </p:spTree>
    <p:extLst>
      <p:ext uri="{BB962C8B-B14F-4D97-AF65-F5344CB8AC3E}">
        <p14:creationId xmlns:p14="http://schemas.microsoft.com/office/powerpoint/2010/main" val="389211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Around thirty five million Monarchs migrate each year.</a:t>
            </a:r>
          </a:p>
          <a:p>
            <a:r>
              <a:rPr lang="en-US" dirty="0" smtClean="0"/>
              <a:t>About </a:t>
            </a:r>
            <a:r>
              <a:rPr lang="en-US" dirty="0" smtClean="0"/>
              <a:t>40-50% of Monarchs die during their migration.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13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7" y="2209800"/>
            <a:ext cx="4760913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280279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This </a:t>
            </a:r>
            <a:r>
              <a:rPr lang="en-US" dirty="0" smtClean="0"/>
              <a:t>is the Monarch </a:t>
            </a:r>
            <a:r>
              <a:rPr lang="en-US" dirty="0"/>
              <a:t>m</a:t>
            </a:r>
            <a:r>
              <a:rPr lang="en-US" dirty="0" smtClean="0"/>
              <a:t>igration path from 1998. Over the years the path has altered slightly. Now, the butterflies migrate through the west coast and east down to </a:t>
            </a:r>
            <a:r>
              <a:rPr lang="en-US" dirty="0"/>
              <a:t>M</a:t>
            </a:r>
            <a:r>
              <a:rPr lang="en-US" dirty="0" smtClean="0"/>
              <a:t>exico.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are some that go down </a:t>
            </a:r>
            <a:r>
              <a:rPr lang="en-US" dirty="0" smtClean="0"/>
              <a:t>through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plains and through Texas so </a:t>
            </a:r>
            <a:r>
              <a:rPr lang="en-US" dirty="0" smtClean="0"/>
              <a:t>that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they can get to Mexico. Milkweed </a:t>
            </a:r>
            <a:r>
              <a:rPr lang="en-US" dirty="0" smtClean="0"/>
              <a:t>is</a:t>
            </a:r>
          </a:p>
          <a:p>
            <a:r>
              <a:rPr lang="en-US" dirty="0"/>
              <a:t> </a:t>
            </a:r>
            <a:r>
              <a:rPr lang="en-US" dirty="0" smtClean="0"/>
              <a:t>essential </a:t>
            </a:r>
            <a:r>
              <a:rPr lang="en-US" dirty="0" smtClean="0"/>
              <a:t>to a monarchs survival. If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wasn’t any milkweed in or </a:t>
            </a:r>
            <a:r>
              <a:rPr lang="en-US" dirty="0" smtClean="0"/>
              <a:t>near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 migration path then the </a:t>
            </a:r>
            <a:r>
              <a:rPr lang="en-US" dirty="0" smtClean="0"/>
              <a:t>monarchs</a:t>
            </a:r>
          </a:p>
          <a:p>
            <a:r>
              <a:rPr lang="en-US" dirty="0" smtClean="0"/>
              <a:t>cant </a:t>
            </a:r>
            <a:r>
              <a:rPr lang="en-US" dirty="0" smtClean="0"/>
              <a:t>feed and they </a:t>
            </a:r>
            <a:r>
              <a:rPr lang="en-US" dirty="0" smtClean="0"/>
              <a:t>will </a:t>
            </a:r>
            <a:r>
              <a:rPr lang="en-US" dirty="0" smtClean="0"/>
              <a:t>end up dying.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is </a:t>
            </a:r>
            <a:r>
              <a:rPr lang="en-US" dirty="0" smtClean="0"/>
              <a:t>a map </a:t>
            </a:r>
            <a:r>
              <a:rPr lang="en-US" dirty="0" smtClean="0"/>
              <a:t>of </a:t>
            </a:r>
            <a:r>
              <a:rPr lang="en-US" dirty="0" smtClean="0"/>
              <a:t>their </a:t>
            </a:r>
            <a:r>
              <a:rPr lang="en-US" dirty="0" smtClean="0"/>
              <a:t>migration route.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in include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Problems</a:t>
            </a:r>
          </a:p>
          <a:p>
            <a:r>
              <a:rPr lang="en-US" dirty="0" smtClean="0"/>
              <a:t>Slope</a:t>
            </a:r>
          </a:p>
          <a:p>
            <a:r>
              <a:rPr lang="en-US" dirty="0" smtClean="0"/>
              <a:t>Charts</a:t>
            </a:r>
          </a:p>
          <a:p>
            <a:r>
              <a:rPr lang="en-US" dirty="0" smtClean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378617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Word problem:</a:t>
            </a:r>
            <a:endParaRPr lang="en-US" sz="3600" dirty="0"/>
          </a:p>
          <a:p>
            <a:pPr marL="36576" indent="0">
              <a:buNone/>
            </a:pPr>
            <a:r>
              <a:rPr lang="en-US" sz="4400" dirty="0" smtClean="0"/>
              <a:t> </a:t>
            </a:r>
            <a:r>
              <a:rPr lang="en-US" sz="3600" dirty="0" smtClean="0"/>
              <a:t>If a butterflies average speed is about 3 miles per hour and their migration is 3100 miles, how many days will it take to fully migrate?</a:t>
            </a:r>
          </a:p>
        </p:txBody>
      </p:sp>
    </p:spTree>
    <p:extLst>
      <p:ext uri="{BB962C8B-B14F-4D97-AF65-F5344CB8AC3E}">
        <p14:creationId xmlns:p14="http://schemas.microsoft.com/office/powerpoint/2010/main" val="428499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Problem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a butterflies average speed is about 3 miles per hour and their migration is 3100 miles, how many days will it take to fully migrate?</a:t>
            </a:r>
          </a:p>
          <a:p>
            <a:pPr marL="36576" indent="0">
              <a:buNone/>
            </a:pPr>
            <a:endParaRPr lang="en-US" sz="3600" dirty="0"/>
          </a:p>
          <a:p>
            <a:pPr marL="36576" indent="0">
              <a:buNone/>
            </a:pPr>
            <a:r>
              <a:rPr lang="en-US" sz="3600" dirty="0" smtClean="0"/>
              <a:t>	        About 43 days</a:t>
            </a:r>
            <a:endParaRPr lang="en-US" sz="2200" dirty="0" smtClean="0"/>
          </a:p>
          <a:p>
            <a:pPr marL="36576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0074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63" y="-53472"/>
            <a:ext cx="2183463" cy="14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63" y="1368135"/>
            <a:ext cx="7467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Slope:</a:t>
            </a:r>
          </a:p>
          <a:p>
            <a:pPr marL="36576" indent="0">
              <a:buNone/>
            </a:pPr>
            <a:r>
              <a:rPr lang="en-US" sz="2000" dirty="0"/>
              <a:t>Each stem </a:t>
            </a:r>
            <a:r>
              <a:rPr lang="en-US" sz="2000" dirty="0" smtClean="0"/>
              <a:t>on a milkweed has </a:t>
            </a:r>
            <a:r>
              <a:rPr lang="en-US" sz="2000" dirty="0"/>
              <a:t>about 10 leaves. A 4 foot </a:t>
            </a:r>
            <a:r>
              <a:rPr lang="en-US" sz="2000" dirty="0" smtClean="0"/>
              <a:t>tall milkweed </a:t>
            </a:r>
            <a:r>
              <a:rPr lang="en-US" sz="2000" dirty="0"/>
              <a:t>this size will feed only 5 Monarch </a:t>
            </a:r>
            <a:r>
              <a:rPr lang="en-US" sz="2000" dirty="0" smtClean="0"/>
              <a:t>caterpillars. </a:t>
            </a:r>
            <a:r>
              <a:rPr lang="en-US" sz="2000" dirty="0"/>
              <a:t>Each monarch caterpillar will </a:t>
            </a:r>
            <a:r>
              <a:rPr lang="en-US" sz="2000" dirty="0" smtClean="0"/>
              <a:t>eat </a:t>
            </a:r>
            <a:r>
              <a:rPr lang="en-US" sz="2000" dirty="0"/>
              <a:t>20 or more large leaves.</a:t>
            </a:r>
            <a:endParaRPr lang="en-US" sz="2000" dirty="0" smtClean="0"/>
          </a:p>
          <a:p>
            <a:pPr marL="36576" indent="0">
              <a:buNone/>
            </a:pPr>
            <a:endParaRPr lang="en-US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90828" y="2892624"/>
            <a:ext cx="3886200" cy="3584376"/>
            <a:chOff x="2338068" y="2971801"/>
            <a:chExt cx="3886200" cy="3584376"/>
          </a:xfrm>
        </p:grpSpPr>
        <p:grpSp>
          <p:nvGrpSpPr>
            <p:cNvPr id="19" name="Group 18"/>
            <p:cNvGrpSpPr/>
            <p:nvPr/>
          </p:nvGrpSpPr>
          <p:grpSpPr>
            <a:xfrm>
              <a:off x="2338068" y="3407583"/>
              <a:ext cx="3886200" cy="2866927"/>
              <a:chOff x="2338068" y="3407583"/>
              <a:chExt cx="3886200" cy="286692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338068" y="3407583"/>
                <a:ext cx="3886200" cy="2866927"/>
                <a:chOff x="2362200" y="3240741"/>
                <a:chExt cx="3886200" cy="2866927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362200" y="3240741"/>
                  <a:ext cx="3886200" cy="2855259"/>
                  <a:chOff x="1122829" y="4460779"/>
                  <a:chExt cx="3072383" cy="2321020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1652" r="52943" b="-1"/>
                  <a:stretch/>
                </p:blipFill>
                <p:spPr bwMode="auto">
                  <a:xfrm>
                    <a:off x="1122829" y="4460779"/>
                    <a:ext cx="3012142" cy="23210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" name="Oval 3"/>
                  <p:cNvSpPr/>
                  <p:nvPr/>
                </p:nvSpPr>
                <p:spPr>
                  <a:xfrm>
                    <a:off x="2037229" y="62484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447800" y="6503620"/>
                    <a:ext cx="2747412" cy="2251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ysClr val="windowText" lastClr="000000"/>
                        </a:solidFill>
                      </a:rPr>
                      <a:t>  </a:t>
                    </a:r>
                    <a:r>
                      <a:rPr lang="en-US" sz="1200" dirty="0" smtClean="0">
                        <a:solidFill>
                          <a:sysClr val="windowText" lastClr="000000"/>
                        </a:solidFill>
                      </a:rPr>
                      <a:t>0          1       2      3     4       5      6      7      8</a:t>
                    </a:r>
                    <a:endParaRPr lang="en-US" sz="16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2282441" y="60198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2570629" y="57912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2875429" y="55626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3124200" y="53340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3352800" y="51054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3657600" y="48768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2819400" y="3337679"/>
                  <a:ext cx="838200" cy="2769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40</a:t>
                  </a:r>
                  <a:endParaRPr lang="en-US" sz="1400" dirty="0" smtClean="0">
                    <a:solidFill>
                      <a:sysClr val="windowText" lastClr="00000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35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30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25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15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10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 smtClean="0">
                      <a:solidFill>
                        <a:sysClr val="windowText" lastClr="000000"/>
                      </a:solidFill>
                    </a:rPr>
                    <a:t> 5</a:t>
                  </a:r>
                  <a:endParaRPr lang="en-US" sz="1400" dirty="0">
                    <a:solidFill>
                      <a:sysClr val="windowText" lastClr="00000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1" name="Oval 20"/>
              <p:cNvSpPr/>
              <p:nvPr/>
            </p:nvSpPr>
            <p:spPr>
              <a:xfrm>
                <a:off x="5867400" y="3716261"/>
                <a:ext cx="96384" cy="937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338068" y="6248400"/>
              <a:ext cx="3810002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ysClr val="windowText" lastClr="000000"/>
                  </a:solidFill>
                </a:rPr>
                <a:t>                    Number Of Milkweeds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1327666" y="4189512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ysClr val="windowText" lastClr="000000"/>
                  </a:solidFill>
                </a:rPr>
                <a:t>Number Of Monarchs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3270384" y="3429000"/>
            <a:ext cx="2749416" cy="2260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6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Tech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393</Words>
  <Application>Microsoft Office PowerPoint</Application>
  <PresentationFormat>On-screen Show (4:3)</PresentationFormat>
  <Paragraphs>73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PowerPoint Presentation</vt:lpstr>
      <vt:lpstr>Monarchs</vt:lpstr>
      <vt:lpstr>Migration</vt:lpstr>
      <vt:lpstr>Migration</vt:lpstr>
      <vt:lpstr>Maps</vt:lpstr>
      <vt:lpstr>Ways in include math</vt:lpstr>
      <vt:lpstr>Examples</vt:lpstr>
      <vt:lpstr>Word Problem Answer</vt:lpstr>
      <vt:lpstr>Examples</vt:lpstr>
      <vt:lpstr>Slope Answer</vt:lpstr>
      <vt:lpstr>Graph</vt:lpstr>
    </vt:vector>
  </TitlesOfParts>
  <Company>Torchmark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18</cp:revision>
  <dcterms:created xsi:type="dcterms:W3CDTF">2014-05-07T19:26:54Z</dcterms:created>
  <dcterms:modified xsi:type="dcterms:W3CDTF">2014-05-09T19:50:14Z</dcterms:modified>
</cp:coreProperties>
</file>